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8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5B4AA-6A67-4220-B517-00FFB63C17BA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66B20-8A44-4D22-8F9F-4D4CE82522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43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66B20-8A44-4D22-8F9F-4D4CE825223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70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2018-04-02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www.hakasan.co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620688" y="200472"/>
            <a:ext cx="2808312" cy="79208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토닥토닥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숲이야기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b="1" dirty="0" err="1" smtClean="0">
                <a:solidFill>
                  <a:schemeClr val="tx1"/>
                </a:solidFill>
              </a:rPr>
              <a:t>학가산우래자연휴양림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endParaRPr lang="ko-KR" altLang="en-US" sz="2000" dirty="0">
              <a:solidFill>
                <a:schemeClr val="bg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3562928" y="323007"/>
            <a:ext cx="329507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5074666" y="403292"/>
            <a:ext cx="1770839" cy="73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80728" y="1064568"/>
            <a:ext cx="5112568" cy="6049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 smtClean="0">
                <a:solidFill>
                  <a:srgbClr val="00B050"/>
                </a:solidFill>
              </a:rPr>
              <a:t>산마늘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2000" b="1" dirty="0" err="1" smtClean="0">
                <a:solidFill>
                  <a:srgbClr val="00B050"/>
                </a:solidFill>
              </a:rPr>
              <a:t>명이나물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)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체험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1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일 프로그램 안내</a:t>
            </a:r>
            <a:endParaRPr lang="en-US" altLang="ko-KR" sz="2000" b="1" dirty="0" smtClean="0">
              <a:solidFill>
                <a:srgbClr val="00B05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52936" y="1677285"/>
            <a:ext cx="3816424" cy="6001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/>
              <a:t>일정 </a:t>
            </a:r>
            <a:r>
              <a:rPr lang="en-US" altLang="ko-KR" sz="1000" b="1" dirty="0"/>
              <a:t>: </a:t>
            </a:r>
            <a:r>
              <a:rPr lang="en-US" altLang="ko-KR" sz="1000" dirty="0" smtClean="0"/>
              <a:t>2018</a:t>
            </a:r>
            <a:r>
              <a:rPr lang="ko-KR" altLang="en-US" sz="1000" dirty="0" smtClean="0"/>
              <a:t>년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14</a:t>
            </a:r>
            <a:r>
              <a:rPr lang="ko-KR" altLang="en-US" sz="1000" dirty="0" smtClean="0"/>
              <a:t>일    </a:t>
            </a:r>
            <a:r>
              <a:rPr lang="en-US" altLang="ko-KR" sz="1200" b="1" dirty="0" smtClean="0"/>
              <a:t>* </a:t>
            </a:r>
            <a:r>
              <a:rPr lang="en-US" altLang="ko-KR" sz="1200" b="1" dirty="0" smtClean="0"/>
              <a:t>2018</a:t>
            </a:r>
            <a:r>
              <a:rPr lang="ko-KR" altLang="en-US" sz="1200" b="1" dirty="0" smtClean="0"/>
              <a:t>년</a:t>
            </a:r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월</a:t>
            </a:r>
            <a:r>
              <a:rPr lang="en-US" altLang="ko-KR" sz="1200" b="1" dirty="0" smtClean="0"/>
              <a:t>7</a:t>
            </a:r>
            <a:r>
              <a:rPr lang="ko-KR" altLang="en-US" sz="1200" b="1" dirty="0" smtClean="0"/>
              <a:t>일까지 </a:t>
            </a:r>
            <a:r>
              <a:rPr lang="ko-KR" altLang="en-US" sz="1200" b="1" dirty="0" smtClean="0"/>
              <a:t>예약 필수</a:t>
            </a:r>
            <a:endParaRPr lang="en-US" altLang="ko-KR" sz="1200" b="1" dirty="0"/>
          </a:p>
          <a:p>
            <a:pPr>
              <a:lnSpc>
                <a:spcPct val="150000"/>
              </a:lnSpc>
            </a:pPr>
            <a:r>
              <a:rPr lang="ko-KR" altLang="en-US" sz="1000" b="1" dirty="0"/>
              <a:t>인원</a:t>
            </a:r>
            <a:r>
              <a:rPr lang="ko-KR" altLang="en-US" sz="1000" dirty="0"/>
              <a:t> </a:t>
            </a:r>
            <a:r>
              <a:rPr lang="en-US" altLang="ko-KR" sz="1000" dirty="0"/>
              <a:t>: </a:t>
            </a:r>
            <a:r>
              <a:rPr lang="ko-KR" altLang="en-US" sz="1000" dirty="0" smtClean="0"/>
              <a:t>선착순 </a:t>
            </a:r>
            <a:r>
              <a:rPr lang="en-US" altLang="ko-KR" sz="1000" dirty="0" smtClean="0"/>
              <a:t>200</a:t>
            </a:r>
            <a:r>
              <a:rPr lang="ko-KR" altLang="en-US" sz="1000" dirty="0" smtClean="0"/>
              <a:t>명  </a:t>
            </a:r>
            <a:r>
              <a:rPr lang="en-US" altLang="ko-KR" sz="1000" dirty="0" smtClean="0"/>
              <a:t>*</a:t>
            </a:r>
            <a:r>
              <a:rPr lang="ko-KR" altLang="en-US" sz="1000" dirty="0" err="1" smtClean="0"/>
              <a:t>산마늘채취</a:t>
            </a:r>
            <a:r>
              <a:rPr lang="en-US" altLang="ko-KR" sz="1000" dirty="0" smtClean="0"/>
              <a:t>: 1</a:t>
            </a:r>
            <a:r>
              <a:rPr lang="ko-KR" altLang="en-US" sz="1000" dirty="0" smtClean="0"/>
              <a:t>인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킬로 </a:t>
            </a:r>
            <a:r>
              <a:rPr lang="en-US" altLang="ko-KR" sz="1000" dirty="0" smtClean="0"/>
              <a:t>*</a:t>
            </a:r>
            <a:r>
              <a:rPr lang="ko-KR" altLang="en-US" sz="1000" dirty="0" err="1" smtClean="0"/>
              <a:t>장아찌담금</a:t>
            </a:r>
            <a:r>
              <a:rPr lang="ko-KR" altLang="en-US" sz="1000" dirty="0" smtClean="0"/>
              <a:t> 무료</a:t>
            </a:r>
            <a:endParaRPr lang="en-US" altLang="ko-KR" sz="1000" dirty="0"/>
          </a:p>
        </p:txBody>
      </p:sp>
      <p:sp>
        <p:nvSpPr>
          <p:cNvPr id="17" name="직사각형 16"/>
          <p:cNvSpPr/>
          <p:nvPr/>
        </p:nvSpPr>
        <p:spPr>
          <a:xfrm>
            <a:off x="116632" y="1712640"/>
            <a:ext cx="2592288" cy="4001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2000" b="1" dirty="0" smtClean="0"/>
              <a:t>  1</a:t>
            </a:r>
            <a:r>
              <a:rPr lang="ko-KR" altLang="en-US" sz="2000" b="1" dirty="0" smtClean="0"/>
              <a:t>인  </a:t>
            </a:r>
            <a:r>
              <a:rPr lang="en-US" altLang="ko-KR" sz="2000" b="1" dirty="0" smtClean="0"/>
              <a:t>30,000</a:t>
            </a:r>
            <a:r>
              <a:rPr lang="ko-KR" altLang="en-US" sz="2000" b="1" dirty="0" smtClean="0"/>
              <a:t>원</a:t>
            </a:r>
            <a:endParaRPr lang="ko-KR" altLang="en-US" sz="2000" b="1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-12495" y="1640632"/>
            <a:ext cx="687049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03D4A8"/>
                </a:gs>
                <a:gs pos="50000">
                  <a:srgbClr val="21D6E0"/>
                </a:gs>
                <a:gs pos="75000">
                  <a:srgbClr val="00B050"/>
                </a:gs>
                <a:gs pos="100000">
                  <a:srgbClr val="005CB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-12495" y="2310688"/>
            <a:ext cx="6870495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rgbClr val="03D4A8">
                    <a:lumMod val="100000"/>
                  </a:srgbClr>
                </a:gs>
                <a:gs pos="50000">
                  <a:srgbClr val="21D6E0"/>
                </a:gs>
                <a:gs pos="75000">
                  <a:srgbClr val="00B050"/>
                </a:gs>
                <a:gs pos="100000">
                  <a:srgbClr val="005CB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697" y="2432720"/>
            <a:ext cx="2199207" cy="29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srgbClr val="008000"/>
              </a:solidFill>
            </a:endParaRPr>
          </a:p>
        </p:txBody>
      </p:sp>
      <p:pic>
        <p:nvPicPr>
          <p:cNvPr id="1026" name="Picture 2" descr="C:\Users\k\Desktop\석주짱\풍경.사진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92" y="2935338"/>
            <a:ext cx="3968208" cy="28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812125" y="2361800"/>
            <a:ext cx="36631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/>
              <a:t>*</a:t>
            </a:r>
            <a:r>
              <a:rPr lang="ko-KR" altLang="en-US" sz="1000" dirty="0" err="1" smtClean="0"/>
              <a:t>학가산</a:t>
            </a:r>
            <a:r>
              <a:rPr lang="ko-KR" altLang="en-US" sz="1000" dirty="0" smtClean="0"/>
              <a:t> 청정지역에서 자란 </a:t>
            </a:r>
            <a:r>
              <a:rPr lang="ko-KR" altLang="en-US" sz="1000" dirty="0" err="1" smtClean="0"/>
              <a:t>산마늘</a:t>
            </a:r>
            <a:r>
              <a:rPr lang="en-US" altLang="ko-KR" sz="1000" dirty="0" smtClean="0"/>
              <a:t>(</a:t>
            </a:r>
            <a:r>
              <a:rPr lang="ko-KR" altLang="en-US" sz="1000" dirty="0" err="1" smtClean="0"/>
              <a:t>명이나물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직접 채취하여 </a:t>
            </a:r>
            <a:endParaRPr lang="en-US" altLang="ko-KR" sz="1000" dirty="0" smtClean="0"/>
          </a:p>
          <a:p>
            <a:pPr>
              <a:lnSpc>
                <a:spcPct val="150000"/>
              </a:lnSpc>
            </a:pPr>
            <a:r>
              <a:rPr lang="ko-KR" altLang="en-US" sz="1000" dirty="0" smtClean="0"/>
              <a:t>  장아찌도 담가 가세요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cxnSp>
        <p:nvCxnSpPr>
          <p:cNvPr id="30" name="직선 연결선 29"/>
          <p:cNvCxnSpPr/>
          <p:nvPr/>
        </p:nvCxnSpPr>
        <p:spPr>
          <a:xfrm>
            <a:off x="1088326" y="7030922"/>
            <a:ext cx="1612702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rgbClr val="03D4A8">
                    <a:lumMod val="100000"/>
                  </a:srgbClr>
                </a:gs>
                <a:gs pos="50000">
                  <a:srgbClr val="21D6E0"/>
                </a:gs>
                <a:gs pos="75000">
                  <a:srgbClr val="00B050"/>
                </a:gs>
                <a:gs pos="100000">
                  <a:srgbClr val="005CB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5905" y="690011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/>
              <a:t>개인준비물</a:t>
            </a:r>
            <a:endParaRPr lang="ko-KR" alt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4223" y="7161727"/>
            <a:ext cx="22717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선캡</a:t>
            </a:r>
            <a:r>
              <a:rPr lang="en-US" altLang="ko-KR" sz="1000" dirty="0" smtClean="0"/>
              <a:t>.</a:t>
            </a:r>
            <a:r>
              <a:rPr lang="ko-KR" altLang="en-US" sz="1000" dirty="0" err="1" smtClean="0"/>
              <a:t>선크림등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비상약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반드시 가벼운 산행에 맞는 운동화</a:t>
            </a:r>
            <a:endParaRPr lang="en-US" altLang="ko-KR" sz="1000" dirty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기타 개인준비물</a:t>
            </a:r>
            <a:endParaRPr lang="en-US" altLang="ko-KR" sz="1000" dirty="0" smtClean="0"/>
          </a:p>
          <a:p>
            <a:endParaRPr lang="en-US" altLang="ko-KR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165415" y="8056335"/>
            <a:ext cx="989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/>
              <a:t>안내 및 문의</a:t>
            </a:r>
            <a:endParaRPr lang="ko-KR" altLang="en-US" sz="1100" b="1" dirty="0"/>
          </a:p>
        </p:txBody>
      </p:sp>
      <p:cxnSp>
        <p:nvCxnSpPr>
          <p:cNvPr id="34" name="직선 연결선 33"/>
          <p:cNvCxnSpPr/>
          <p:nvPr/>
        </p:nvCxnSpPr>
        <p:spPr>
          <a:xfrm>
            <a:off x="1123591" y="8187140"/>
            <a:ext cx="1577437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rgbClr val="03D4A8">
                    <a:lumMod val="100000"/>
                  </a:srgbClr>
                </a:gs>
                <a:gs pos="50000">
                  <a:srgbClr val="21D6E0"/>
                </a:gs>
                <a:gs pos="75000">
                  <a:srgbClr val="00B050"/>
                </a:gs>
                <a:gs pos="100000">
                  <a:srgbClr val="005CB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825" y="8409384"/>
            <a:ext cx="27206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sz="1000" dirty="0" err="1"/>
              <a:t>학가산우래자연휴양림</a:t>
            </a:r>
            <a:r>
              <a:rPr lang="ko-KR" altLang="en-US" sz="1000" dirty="0"/>
              <a:t> </a:t>
            </a:r>
            <a:r>
              <a:rPr lang="en-US" altLang="ko-KR" sz="1000" dirty="0"/>
              <a:t>(</a:t>
            </a:r>
            <a:r>
              <a:rPr lang="en-US" altLang="ko-KR" sz="1000" u="sng" dirty="0">
                <a:hlinkClick r:id="rId4" action="ppaction://hlinkfile"/>
              </a:rPr>
              <a:t>www.hakasan.co.kr</a:t>
            </a:r>
            <a:r>
              <a:rPr lang="en-US" altLang="ko-KR" sz="1000" dirty="0"/>
              <a:t>) </a:t>
            </a:r>
            <a:endParaRPr lang="ko-KR" altLang="en-US" sz="1000" dirty="0"/>
          </a:p>
          <a:p>
            <a:pPr fontAlgn="base"/>
            <a:r>
              <a:rPr lang="ko-KR" altLang="en-US" sz="1000" dirty="0"/>
              <a:t>주소</a:t>
            </a:r>
            <a:r>
              <a:rPr lang="en-US" altLang="ko-KR" sz="1000" dirty="0"/>
              <a:t>: </a:t>
            </a:r>
            <a:r>
              <a:rPr lang="ko-KR" altLang="en-US" sz="1000" dirty="0"/>
              <a:t>경북 예천군 </a:t>
            </a:r>
            <a:r>
              <a:rPr lang="ko-KR" altLang="en-US" sz="1000" dirty="0" err="1"/>
              <a:t>보문면</a:t>
            </a:r>
            <a:r>
              <a:rPr lang="ko-KR" altLang="en-US" sz="1000" dirty="0"/>
              <a:t> </a:t>
            </a:r>
            <a:r>
              <a:rPr lang="ko-KR" altLang="en-US" sz="1000" dirty="0" err="1"/>
              <a:t>휴양림길</a:t>
            </a:r>
            <a:r>
              <a:rPr lang="ko-KR" altLang="en-US" sz="1000" dirty="0"/>
              <a:t> </a:t>
            </a:r>
            <a:r>
              <a:rPr lang="en-US" altLang="ko-KR" sz="1000" dirty="0"/>
              <a:t>210</a:t>
            </a:r>
            <a:endParaRPr lang="ko-KR" altLang="en-US" sz="1000" dirty="0"/>
          </a:p>
          <a:p>
            <a:pPr fontAlgn="base"/>
            <a:r>
              <a:rPr lang="ko-KR" altLang="en-US" sz="1000" dirty="0"/>
              <a:t>전화</a:t>
            </a:r>
            <a:r>
              <a:rPr lang="en-US" altLang="ko-KR" sz="1000" dirty="0"/>
              <a:t>: 054-652-0114/02-535-5330</a:t>
            </a:r>
            <a:endParaRPr lang="ko-KR" altLang="en-US" sz="1000" dirty="0"/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61399"/>
              </p:ext>
            </p:extLst>
          </p:nvPr>
        </p:nvGraphicFramePr>
        <p:xfrm>
          <a:off x="2996952" y="7113241"/>
          <a:ext cx="3672408" cy="158417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438053"/>
                <a:gridCol w="2234355"/>
              </a:tblGrid>
              <a:tr h="3168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구분</a:t>
                      </a:r>
                      <a:endParaRPr lang="ko-KR" altLang="en-US" sz="800" dirty="0"/>
                    </a:p>
                  </a:txBody>
                  <a:tcPr marL="48845" marR="48845" marT="24423" marB="24423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프로그램 </a:t>
                      </a:r>
                      <a:endParaRPr lang="ko-KR" altLang="en-US" sz="800" dirty="0"/>
                    </a:p>
                  </a:txBody>
                  <a:tcPr marL="48845" marR="48845" marT="24423" marB="24423" anchor="ctr"/>
                </a:tc>
              </a:tr>
              <a:tr h="316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10:00~10:30</a:t>
                      </a:r>
                      <a:endParaRPr lang="ko-KR" altLang="en-US" sz="800" dirty="0"/>
                    </a:p>
                  </a:txBody>
                  <a:tcPr marL="48845" marR="48845" marT="24423" marB="24423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1" hangingPunct="1"/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도착 및 안내</a:t>
                      </a:r>
                    </a:p>
                  </a:txBody>
                  <a:tcPr marL="48845" marR="48845" marT="24423" marB="24423" anchor="ctr"/>
                </a:tc>
              </a:tr>
              <a:tr h="316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10:30~12:00</a:t>
                      </a:r>
                      <a:endParaRPr lang="ko-KR" altLang="en-US" sz="800" dirty="0"/>
                    </a:p>
                  </a:txBody>
                  <a:tcPr marL="48845" marR="48845" marT="24423" marB="24423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산마늘채취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45" marR="48845" marT="24423" marB="24423" anchor="ctr"/>
                </a:tc>
              </a:tr>
              <a:tr h="3168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12:00~13:00</a:t>
                      </a:r>
                      <a:endParaRPr lang="ko-KR" altLang="en-US" sz="800" dirty="0" smtClean="0"/>
                    </a:p>
                  </a:txBody>
                  <a:tcPr marL="48845" marR="48845" marT="24423" marB="24423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kern="1200" dirty="0" smtClean="0"/>
                        <a:t>점심식사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45" marR="48845" marT="24423" marB="24423" anchor="ctr"/>
                </a:tc>
              </a:tr>
              <a:tr h="316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13:00~14:00</a:t>
                      </a:r>
                      <a:endParaRPr lang="ko-KR" altLang="en-US" sz="800" dirty="0"/>
                    </a:p>
                  </a:txBody>
                  <a:tcPr marL="48845" marR="48845" marT="24423" marB="24423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장아찌 담그기 및 귀가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45" marR="48845" marT="24423" marB="24423" anchor="ctr"/>
                </a:tc>
              </a:tr>
            </a:tbl>
          </a:graphicData>
        </a:graphic>
      </p:graphicFrame>
      <p:cxnSp>
        <p:nvCxnSpPr>
          <p:cNvPr id="70" name="직선 연결선 69"/>
          <p:cNvCxnSpPr/>
          <p:nvPr/>
        </p:nvCxnSpPr>
        <p:spPr>
          <a:xfrm flipV="1">
            <a:off x="3618545" y="6170212"/>
            <a:ext cx="3050815" cy="6924"/>
          </a:xfrm>
          <a:prstGeom prst="line">
            <a:avLst/>
          </a:prstGeom>
          <a:ln w="38100" cmpd="sng">
            <a:gradFill flip="none" rotWithShape="1">
              <a:gsLst>
                <a:gs pos="0">
                  <a:srgbClr val="03D4A8">
                    <a:lumMod val="100000"/>
                  </a:srgbClr>
                </a:gs>
                <a:gs pos="50000">
                  <a:srgbClr val="21D6E0"/>
                </a:gs>
                <a:gs pos="75000">
                  <a:srgbClr val="00B050"/>
                </a:gs>
                <a:gs pos="100000">
                  <a:srgbClr val="005CB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924944" y="6307941"/>
            <a:ext cx="3933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ko-KR" altLang="en-US" sz="1400" dirty="0" smtClean="0"/>
              <a:t>점심식사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밥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청국장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돼지불고기</a:t>
            </a:r>
            <a:r>
              <a:rPr lang="en-US" altLang="ko-KR" sz="1400" dirty="0" smtClean="0"/>
              <a:t>,</a:t>
            </a:r>
            <a:r>
              <a:rPr lang="ko-KR" altLang="en-US" sz="1400" dirty="0" err="1" smtClean="0"/>
              <a:t>산마늘</a:t>
            </a:r>
            <a:endParaRPr lang="en-US" altLang="ko-KR" sz="1400" dirty="0" smtClean="0"/>
          </a:p>
          <a:p>
            <a:r>
              <a:rPr lang="en-US" altLang="ko-KR" sz="1400" dirty="0" smtClean="0"/>
              <a:t>               </a:t>
            </a:r>
            <a:r>
              <a:rPr lang="ko-KR" altLang="en-US" sz="1400" dirty="0" smtClean="0"/>
              <a:t>반찬</a:t>
            </a:r>
            <a:r>
              <a:rPr lang="en-US" altLang="ko-KR" sz="1400" dirty="0" smtClean="0"/>
              <a:t>(5</a:t>
            </a:r>
            <a:r>
              <a:rPr lang="ko-KR" altLang="en-US" sz="1400" dirty="0" smtClean="0"/>
              <a:t>찬</a:t>
            </a:r>
            <a:r>
              <a:rPr lang="en-US" altLang="ko-KR" sz="1400" dirty="0" smtClean="0"/>
              <a:t>)</a:t>
            </a:r>
          </a:p>
        </p:txBody>
      </p:sp>
      <p:pic>
        <p:nvPicPr>
          <p:cNvPr id="1027" name="Picture 3" descr="C:\Users\win\Downloads\산마늘밭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1" y="2504728"/>
            <a:ext cx="2448271" cy="2016225"/>
          </a:xfrm>
          <a:prstGeom prst="rect">
            <a:avLst/>
          </a:prstGeom>
          <a:noFill/>
        </p:spPr>
      </p:pic>
      <p:pic>
        <p:nvPicPr>
          <p:cNvPr id="1028" name="Picture 4" descr="C:\Users\win\Downloads\산마늘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641" y="4664968"/>
            <a:ext cx="2448271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26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128</Words>
  <Application>Microsoft Office PowerPoint</Application>
  <PresentationFormat>A4 용지(210x297mm)</PresentationFormat>
  <Paragraphs>32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k</cp:lastModifiedBy>
  <cp:revision>29</cp:revision>
  <dcterms:created xsi:type="dcterms:W3CDTF">2006-10-05T04:04:58Z</dcterms:created>
  <dcterms:modified xsi:type="dcterms:W3CDTF">2018-04-02T02:35:25Z</dcterms:modified>
</cp:coreProperties>
</file>